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Default Extension="doc" ContentType="application/msword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7" r:id="rId2"/>
    <p:sldId id="391" r:id="rId3"/>
    <p:sldId id="294" r:id="rId4"/>
    <p:sldId id="259" r:id="rId5"/>
    <p:sldId id="392" r:id="rId6"/>
    <p:sldId id="396" r:id="rId7"/>
    <p:sldId id="382" r:id="rId8"/>
    <p:sldId id="393" r:id="rId9"/>
    <p:sldId id="394" r:id="rId10"/>
    <p:sldId id="395" r:id="rId11"/>
    <p:sldId id="384" r:id="rId12"/>
    <p:sldId id="342" r:id="rId13"/>
  </p:sldIdLst>
  <p:sldSz cx="8229600" cy="6858000"/>
  <p:notesSz cx="685800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CCCFF"/>
    <a:srgbClr val="ABDEFB"/>
    <a:srgbClr val="CCFF66"/>
    <a:srgbClr val="003399"/>
    <a:srgbClr val="69C1FD"/>
    <a:srgbClr val="99CCFF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61384" autoAdjust="0"/>
  </p:normalViewPr>
  <p:slideViewPr>
    <p:cSldViewPr>
      <p:cViewPr varScale="1">
        <p:scale>
          <a:sx n="62" d="100"/>
          <a:sy n="62" d="100"/>
        </p:scale>
        <p:origin x="-1800" y="-72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30"/>
      </p:cViewPr>
      <p:guideLst>
        <p:guide orient="horz" pos="2886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53 WRS</c:v>
                </c:pt>
              </c:strCache>
            </c:strRef>
          </c:tx>
          <c:spPr>
            <a:ln>
              <a:noFill/>
            </a:ln>
          </c:spPr>
          <c:cat>
            <c:numRef>
              <c:f>Sheet1!$A$2:$A$9</c:f>
              <c:numCache>
                <c:formatCode>General</c:formatCode>
                <c:ptCount val="8"/>
                <c:pt idx="0" formatCode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1487</c:v>
                </c:pt>
                <c:pt idx="1">
                  <c:v>637.20000000000005</c:v>
                </c:pt>
                <c:pt idx="2">
                  <c:v>748.9</c:v>
                </c:pt>
                <c:pt idx="3">
                  <c:v>1150.0999999999999</c:v>
                </c:pt>
                <c:pt idx="4">
                  <c:v>620</c:v>
                </c:pt>
                <c:pt idx="5">
                  <c:v>841.5</c:v>
                </c:pt>
                <c:pt idx="6" formatCode="0.0">
                  <c:v>971.4</c:v>
                </c:pt>
                <c:pt idx="7" formatCode="0.0">
                  <c:v>738.4</c:v>
                </c:pt>
              </c:numCache>
            </c:numRef>
          </c:val>
        </c:ser>
        <c:dLbls/>
        <c:shape val="box"/>
        <c:axId val="94481024"/>
        <c:axId val="95719808"/>
        <c:axId val="0"/>
      </c:bar3DChart>
      <c:catAx>
        <c:axId val="94481024"/>
        <c:scaling>
          <c:orientation val="minMax"/>
        </c:scaling>
        <c:axPos val="b"/>
        <c:numFmt formatCode="0" sourceLinked="1"/>
        <c:tickLblPos val="nextTo"/>
        <c:crossAx val="95719808"/>
        <c:crosses val="autoZero"/>
        <c:auto val="1"/>
        <c:lblAlgn val="ctr"/>
        <c:lblOffset val="100"/>
      </c:catAx>
      <c:valAx>
        <c:axId val="95719808"/>
        <c:scaling>
          <c:orientation val="minMax"/>
        </c:scaling>
        <c:axPos val="l"/>
        <c:majorGridlines/>
        <c:numFmt formatCode="General" sourceLinked="1"/>
        <c:tickLblPos val="nextTo"/>
        <c:crossAx val="94481024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53rd WRS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Sheet1!$A$2:$A$8</c:f>
              <c:strCache>
                <c:ptCount val="7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33.4</c:v>
                </c:pt>
                <c:pt idx="1">
                  <c:v>45.1</c:v>
                </c:pt>
                <c:pt idx="2">
                  <c:v>0</c:v>
                </c:pt>
                <c:pt idx="3">
                  <c:v>388.6</c:v>
                </c:pt>
                <c:pt idx="4">
                  <c:v>0</c:v>
                </c:pt>
                <c:pt idx="5">
                  <c:v>271.3</c:v>
                </c:pt>
                <c:pt idx="6">
                  <c:v>0</c:v>
                </c:pt>
              </c:numCache>
            </c:numRef>
          </c:val>
        </c:ser>
        <c:dLbls/>
        <c:shape val="box"/>
        <c:axId val="96875264"/>
        <c:axId val="96876800"/>
        <c:axId val="0"/>
      </c:bar3DChart>
      <c:catAx>
        <c:axId val="96875264"/>
        <c:scaling>
          <c:orientation val="minMax"/>
        </c:scaling>
        <c:axPos val="b"/>
        <c:tickLblPos val="nextTo"/>
        <c:crossAx val="96876800"/>
        <c:crosses val="autoZero"/>
        <c:auto val="1"/>
        <c:lblAlgn val="ctr"/>
        <c:lblOffset val="100"/>
      </c:catAx>
      <c:valAx>
        <c:axId val="96876800"/>
        <c:scaling>
          <c:orientation val="minMax"/>
        </c:scaling>
        <c:axPos val="l"/>
        <c:majorGridlines/>
        <c:numFmt formatCode="General" sourceLinked="1"/>
        <c:tickLblPos val="nextTo"/>
        <c:crossAx val="96875264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Storm Hrs</c:v>
                </c:pt>
              </c:strCache>
            </c:strRef>
          </c:tx>
          <c:explosion val="25"/>
          <c:dLbls>
            <c:dLblPos val="inEnd"/>
            <c:showVal val="1"/>
            <c:showLeaderLines val="1"/>
          </c:dLbls>
          <c:cat>
            <c:strRef>
              <c:f>Sheet1!$A$2:$A$12</c:f>
              <c:strCache>
                <c:ptCount val="11"/>
                <c:pt idx="0">
                  <c:v>Alberto</c:v>
                </c:pt>
                <c:pt idx="1">
                  <c:v>Bud</c:v>
                </c:pt>
                <c:pt idx="2">
                  <c:v>Beryl</c:v>
                </c:pt>
                <c:pt idx="3">
                  <c:v>Carlotta</c:v>
                </c:pt>
                <c:pt idx="4">
                  <c:v>Debbie</c:v>
                </c:pt>
                <c:pt idx="5">
                  <c:v>Ernesto</c:v>
                </c:pt>
                <c:pt idx="6">
                  <c:v>Helene</c:v>
                </c:pt>
                <c:pt idx="7">
                  <c:v>Isaac</c:v>
                </c:pt>
                <c:pt idx="8">
                  <c:v>Patty</c:v>
                </c:pt>
                <c:pt idx="9">
                  <c:v>Rafael</c:v>
                </c:pt>
                <c:pt idx="10">
                  <c:v>Sandy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13.3</c:v>
                </c:pt>
                <c:pt idx="1">
                  <c:v>22.9</c:v>
                </c:pt>
                <c:pt idx="2">
                  <c:v>20.100000000000001</c:v>
                </c:pt>
                <c:pt idx="3">
                  <c:v>11.2</c:v>
                </c:pt>
                <c:pt idx="4">
                  <c:v>45.1</c:v>
                </c:pt>
                <c:pt idx="5">
                  <c:v>107.9</c:v>
                </c:pt>
                <c:pt idx="6">
                  <c:v>14.8</c:v>
                </c:pt>
                <c:pt idx="7">
                  <c:v>165.4</c:v>
                </c:pt>
                <c:pt idx="8">
                  <c:v>7.3</c:v>
                </c:pt>
                <c:pt idx="9">
                  <c:v>59.6</c:v>
                </c:pt>
                <c:pt idx="10">
                  <c:v>167.4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FBFFB2DF-E7D7-4F78-966E-6A7A5403E9C0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16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6FA696A8-38DC-4207-9BCF-51F5FEAA645D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6363" y="693738"/>
            <a:ext cx="4105275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1563" y="4349750"/>
            <a:ext cx="487203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01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5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4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2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6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0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4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8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2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6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9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51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2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6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8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2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6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0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4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7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9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Numbers are the lowest in 6 years!  Still I good rate of reliability.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Hurricane numbers may be way down but winter storm reconn will not be!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6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5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b="1" dirty="0" smtClean="0">
                <a:solidFill>
                  <a:srgbClr val="FF0000"/>
                </a:solidFill>
              </a:rPr>
              <a:t>average flying hours</a:t>
            </a:r>
            <a:r>
              <a:rPr lang="en-US" dirty="0" smtClean="0">
                <a:solidFill>
                  <a:srgbClr val="FF0000"/>
                </a:solidFill>
              </a:rPr>
              <a:t> (including deploy and redeploy, Atlantic and Pacific) </a:t>
            </a:r>
            <a:r>
              <a:rPr lang="en-US" b="1" dirty="0" smtClean="0">
                <a:solidFill>
                  <a:srgbClr val="FF0000"/>
                </a:solidFill>
              </a:rPr>
              <a:t>over the last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dirty="0" smtClean="0">
                <a:solidFill>
                  <a:srgbClr val="FF0000"/>
                </a:solidFill>
              </a:rPr>
              <a:t>years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900 </a:t>
            </a:r>
            <a:r>
              <a:rPr lang="en-US" b="1" dirty="0" smtClean="0">
                <a:solidFill>
                  <a:srgbClr val="FF0000"/>
                </a:solidFill>
              </a:rPr>
              <a:t>hours </a:t>
            </a:r>
            <a:r>
              <a:rPr lang="en-US" dirty="0" smtClean="0">
                <a:solidFill>
                  <a:srgbClr val="FF0000"/>
                </a:solidFill>
              </a:rPr>
              <a:t>and is </a:t>
            </a:r>
            <a:r>
              <a:rPr lang="en-US" b="1" dirty="0" smtClean="0">
                <a:solidFill>
                  <a:srgbClr val="FF0000"/>
                </a:solidFill>
              </a:rPr>
              <a:t>—indicated by the red line.  </a:t>
            </a:r>
          </a:p>
          <a:p>
            <a:pPr marL="228600" indent="-228600" eaLnBrk="1" hangingPunct="1">
              <a:buFontTx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2011</a:t>
            </a:r>
            <a:r>
              <a:rPr lang="en-US" dirty="0" smtClean="0">
                <a:solidFill>
                  <a:srgbClr val="FF0000"/>
                </a:solidFill>
              </a:rPr>
              <a:t> our flying total was </a:t>
            </a:r>
            <a:r>
              <a:rPr lang="en-US" b="1" dirty="0" smtClean="0">
                <a:solidFill>
                  <a:srgbClr val="FF0000"/>
                </a:solidFill>
              </a:rPr>
              <a:t>971 (only 764 storm but 207 in support and Deploy/Redeploy Hours)  That is 21% off all flying time was actually support flying!!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 marL="228600" indent="-228600" eaLnBrk="1" hangingPunct="1"/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b="1" dirty="0" smtClean="0"/>
          </a:p>
          <a:p>
            <a:pPr marL="228600" indent="-228600" eaLnBrk="1" hangingPunct="1"/>
            <a:r>
              <a:rPr lang="en-US" b="1" dirty="0" smtClean="0"/>
              <a:t>PLEASE SEE DUTTON</a:t>
            </a:r>
            <a:r>
              <a:rPr lang="en-US" b="1" baseline="0" dirty="0" smtClean="0"/>
              <a:t> FOR DATA ERRORS AND EXTRA INFO</a:t>
            </a:r>
            <a:r>
              <a:rPr lang="en-US" b="1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48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8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2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6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0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3" name="Rectangle 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900" dirty="0" smtClean="0"/>
          </a:p>
          <a:p>
            <a:pPr marL="228600" indent="-228600" eaLnBrk="1" hangingPunct="1"/>
            <a:r>
              <a:rPr lang="en-US" sz="900" dirty="0" smtClean="0"/>
              <a:t>40 percent of your flying done in August!  Sep comes in second with 31%.</a:t>
            </a:r>
          </a:p>
          <a:p>
            <a:pPr marL="228600" indent="-228600" eaLnBrk="1" hangingPunct="1"/>
            <a:endParaRPr lang="en-US" sz="900" dirty="0" smtClean="0"/>
          </a:p>
          <a:p>
            <a:pPr marL="228600" indent="-228600" eaLnBrk="1" hangingPunct="1"/>
            <a:endParaRPr lang="en-US" sz="900" dirty="0" smtClean="0"/>
          </a:p>
        </p:txBody>
      </p:sp>
      <p:sp>
        <p:nvSpPr>
          <p:cNvPr id="22594" name="Rectangle 6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IRENE garnered 24% of the business.    RINA</a:t>
            </a:r>
            <a:r>
              <a:rPr lang="en-US" baseline="0" dirty="0" smtClean="0"/>
              <a:t> and EMILY grabbed another 26% of the total.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13% of hours this year spent in the Pacific.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NEED TO UPDATE THIS ONE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J-Model Satellite Ground Station/Aircraft Software Upgrade:  </a:t>
            </a:r>
            <a:r>
              <a:rPr lang="en-US" dirty="0" smtClean="0"/>
              <a:t>Latest software upgrade in Jun 10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AVAPS (Airborne Vertical Atmospheric Profiling System):  </a:t>
            </a:r>
            <a:r>
              <a:rPr lang="en-US" dirty="0" smtClean="0"/>
              <a:t>Latest AVAPS software upgrade was  in Jun 10.       	</a:t>
            </a:r>
            <a:r>
              <a:rPr lang="en-US" dirty="0" err="1" smtClean="0"/>
              <a:t>Sonde</a:t>
            </a:r>
            <a:r>
              <a:rPr lang="en-US" dirty="0" smtClean="0"/>
              <a:t> upgrade:</a:t>
            </a:r>
            <a:r>
              <a:rPr lang="en-US" baseline="0" dirty="0" smtClean="0"/>
              <a:t> Jun 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SFMR</a:t>
            </a:r>
            <a:r>
              <a:rPr lang="en-US" dirty="0" smtClean="0"/>
              <a:t>: 3</a:t>
            </a:r>
            <a:r>
              <a:rPr lang="en-US" baseline="30000" dirty="0" smtClean="0"/>
              <a:t>rd</a:t>
            </a:r>
            <a:r>
              <a:rPr lang="en-US" dirty="0" smtClean="0"/>
              <a:t> operational season, new antenna.  Water leakage problem on 0.0% of </a:t>
            </a:r>
            <a:r>
              <a:rPr lang="en-US" dirty="0" err="1" smtClean="0"/>
              <a:t>misssions</a:t>
            </a:r>
            <a:r>
              <a:rPr lang="en-US" dirty="0" smtClean="0"/>
              <a:t> with heavy rain. Discovered mid season. Fixed late season.  Software fix late season, installed Sep 09.  Good results in IDA.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Update with photo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53</a:t>
            </a:r>
            <a:r>
              <a:rPr lang="en-US" baseline="30000" dirty="0" smtClean="0"/>
              <a:t>rd</a:t>
            </a:r>
            <a:r>
              <a:rPr lang="en-US" dirty="0" smtClean="0"/>
              <a:t> continues to run an active public affairs program.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1. Media Flights: </a:t>
            </a:r>
            <a:r>
              <a:rPr lang="en-US" u="sng" dirty="0" smtClean="0"/>
              <a:t>resumed in the 2006</a:t>
            </a:r>
            <a:r>
              <a:rPr lang="en-US" dirty="0" smtClean="0"/>
              <a:t> storm season.</a:t>
            </a:r>
            <a:r>
              <a:rPr lang="en-US" b="1" dirty="0" smtClean="0"/>
              <a:t>  </a:t>
            </a:r>
          </a:p>
          <a:p>
            <a:pPr eaLnBrk="1" hangingPunct="1"/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b="1" dirty="0" err="1" smtClean="0"/>
              <a:t>Airshows</a:t>
            </a:r>
            <a:r>
              <a:rPr lang="en-US" b="1" dirty="0" smtClean="0"/>
              <a:t>/Statics: </a:t>
            </a:r>
            <a:r>
              <a:rPr lang="en-US" dirty="0" smtClean="0"/>
              <a:t>Dubai was the highlight  (Probably can get numbers for these if you think we need them?)</a:t>
            </a:r>
          </a:p>
          <a:p>
            <a:pPr eaLnBrk="1" hangingPunct="1"/>
            <a:r>
              <a:rPr lang="en-US" b="1" dirty="0" smtClean="0"/>
              <a:t>3. CHAT: </a:t>
            </a:r>
            <a:r>
              <a:rPr lang="en-US" dirty="0" smtClean="0"/>
              <a:t>Caribbean Hurricane Awareness Tour (late March 2012—our busiest event and most important).  OG Commander went last year and this year going to tie in humanitarian support.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Website: Hurricanehunters.com</a:t>
            </a:r>
            <a:r>
              <a:rPr lang="en-US" dirty="0" smtClean="0"/>
              <a:t>  no an official “mil” page.  Continues to be a valuable source of information.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77825"/>
            <a:ext cx="4117975" cy="3432175"/>
          </a:xfrm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3981450"/>
            <a:ext cx="6708775" cy="4121150"/>
          </a:xfrm>
          <a:noFill/>
          <a:ln/>
        </p:spPr>
        <p:txBody>
          <a:bodyPr lIns="90132" tIns="44278" rIns="90132" bIns="44278"/>
          <a:lstStyle/>
          <a:p>
            <a:pPr eaLnBrk="1" hangingPunct="1"/>
            <a:r>
              <a:rPr lang="en-US" sz="1300" smtClean="0"/>
              <a:t>Update question comment slide!!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0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3011" name="Document" r:id="rId3" imgW="5495213" imgH="3666413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8" y="2130425"/>
            <a:ext cx="69945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5" y="3886200"/>
            <a:ext cx="57594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2227" name="Document" r:id="rId3" imgW="5495213" imgH="3666413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600200"/>
            <a:ext cx="74072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3251" name="Document" r:id="rId3" imgW="5495213" imgH="3666413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7413" y="228600"/>
            <a:ext cx="1851025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228600"/>
            <a:ext cx="54038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4035" name="Document" r:id="rId3" imgW="5495213" imgH="3666413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0727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5059" name="Document" r:id="rId3" imgW="5495213" imgH="3666413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406900"/>
            <a:ext cx="69945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906713"/>
            <a:ext cx="699452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6083" name="Document" r:id="rId3" imgW="5495213" imgH="3666413" progId="Word.Document.8">
              <p:embed/>
            </p:oleObj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00200"/>
            <a:ext cx="36274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36274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7107" name="Document" r:id="rId3" imgW="5495213" imgH="3666413" progId="Word.Document.8">
              <p:embed/>
            </p:oleObj>
          </a:graphicData>
        </a:graphic>
      </p:graphicFrame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4638"/>
            <a:ext cx="7407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3" y="1535113"/>
            <a:ext cx="36369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2174875"/>
            <a:ext cx="36369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9888" y="1535113"/>
            <a:ext cx="36385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9888" y="2174875"/>
            <a:ext cx="36385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8131" name="Document" r:id="rId3" imgW="5495213" imgH="3666413" progId="Word.Document.8">
              <p:embed/>
            </p:oleObj>
          </a:graphicData>
        </a:graphic>
      </p:graphicFrame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9155" name="Document" r:id="rId3" imgW="5495213" imgH="3666413" progId="Word.Document.8">
              <p:embed/>
            </p:oleObj>
          </a:graphicData>
        </a:graphic>
      </p:graphicFrame>
      <p:sp>
        <p:nvSpPr>
          <p:cNvPr id="3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6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0179" name="Document" r:id="rId3" imgW="5495213" imgH="3666413" progId="Word.Document.8">
              <p:embed/>
            </p:oleObj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3050"/>
            <a:ext cx="2708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63" y="273050"/>
            <a:ext cx="460057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163" y="1435100"/>
            <a:ext cx="270827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1203" name="Document" r:id="rId3" imgW="5495213" imgH="3666413" progId="Word.Document.8">
              <p:embed/>
            </p:oleObj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4800600"/>
            <a:ext cx="49387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2900" y="612775"/>
            <a:ext cx="49387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900" y="5367338"/>
            <a:ext cx="493871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Office_Word_97_-_2003_Document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1028" name="Document" r:id="rId14" imgW="5495213" imgH="3666413" progId="Word.Document.8">
              <p:embed/>
            </p:oleObj>
          </a:graphicData>
        </a:graphic>
      </p:graphicFrame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0C18BBFC-41C2-4AFC-B88E-AB698768861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32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9pPr>
    </p:titleStyle>
    <p:bodyStyle>
      <a:lvl1pPr marL="514350" indent="-5143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l"/>
        <a:defRPr sz="24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u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Ÿ"/>
        <a:defRPr sz="16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C:\Documents and Settings\McLaughlin\My Documents\PA\Photos\Katri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" y="1764013"/>
            <a:ext cx="5944530" cy="44579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0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000" dirty="0" smtClean="0"/>
              <a:t>  53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Weather Reconnaissance Squadron</a:t>
            </a:r>
            <a:br>
              <a:rPr lang="en-US" sz="2000" dirty="0" smtClean="0"/>
            </a:br>
            <a:r>
              <a:rPr lang="en-US" sz="2000" dirty="0" smtClean="0"/>
              <a:t>2012 Hurricane </a:t>
            </a:r>
            <a:r>
              <a:rPr lang="en-US" sz="2000" dirty="0" smtClean="0"/>
              <a:t>Season – Ops Review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2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23144" y="1905000"/>
            <a:ext cx="457349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Lt Col Jon Talbot</a:t>
            </a:r>
          </a:p>
          <a:p>
            <a:pPr algn="ctr"/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Tropical Cyclone Research Forum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Bouys</a:t>
            </a:r>
            <a:r>
              <a:rPr lang="en-US" dirty="0" smtClean="0"/>
              <a:t> loaded</a:t>
            </a:r>
            <a:endParaRPr lang="en-US" dirty="0"/>
          </a:p>
        </p:txBody>
      </p:sp>
      <p:pic>
        <p:nvPicPr>
          <p:cNvPr id="4" name="Content Placeholder 3" descr="IMG_0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373" r="-1137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med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1778000"/>
            <a:ext cx="70278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Affairs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 rot="10800000" flipV="1">
            <a:off x="685800" y="1773389"/>
            <a:ext cx="2895600" cy="234141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-In-House Static Displays</a:t>
            </a: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-School Visits</a:t>
            </a: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-Media Flights</a:t>
            </a:r>
            <a:endParaRPr lang="en-US" sz="28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-Aero India </a:t>
            </a:r>
            <a:endParaRPr lang="en-US" sz="28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-CHAT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438400" y="6477000"/>
            <a:ext cx="3414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www.hurricanehunters.com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Picture 8" descr="silver_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84275"/>
            <a:ext cx="52720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81000" y="5859463"/>
            <a:ext cx="7377113" cy="76993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al" charset="0"/>
              </a:rPr>
              <a:t>U.S. AIR FORCE RESERVE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7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800" smtClean="0"/>
              <a:t>  Season Comparison </a:t>
            </a:r>
            <a:br>
              <a:rPr lang="en-US" sz="2800" smtClean="0"/>
            </a:br>
            <a:r>
              <a:rPr lang="en-US" sz="2800" smtClean="0"/>
              <a:t>For Tasking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9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7440" name="Rectangle 59"/>
          <p:cNvSpPr>
            <a:spLocks noChangeArrowheads="1"/>
          </p:cNvSpPr>
          <p:nvPr/>
        </p:nvSpPr>
        <p:spPr bwMode="auto">
          <a:xfrm>
            <a:off x="0" y="1600201"/>
            <a:ext cx="8229600" cy="468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500" i="0" dirty="0">
                <a:solidFill>
                  <a:srgbClr val="FFFF00"/>
                </a:solidFill>
                <a:latin typeface="Arial" charset="0"/>
              </a:rPr>
              <a:t>	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’08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’09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’10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’11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 	‘12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134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TASKED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244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104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232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191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162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CANCELLED	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60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  44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85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59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36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REQUIRED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184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  60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147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132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126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ACCOMP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183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  59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142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130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125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201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RELIABILITY     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99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%   98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%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97%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99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%	99%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endParaRPr lang="en-US" sz="2500" i="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7538" y="6248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276850" cy="381000"/>
          </a:xfrm>
        </p:spPr>
        <p:txBody>
          <a:bodyPr lIns="92075" tIns="46038" rIns="92075" bIns="46038"/>
          <a:lstStyle/>
          <a:p>
            <a:r>
              <a:rPr lang="en-US" sz="3600" smtClean="0"/>
              <a:t>NHOP Flight Hours</a:t>
            </a:r>
            <a:r>
              <a:rPr lang="en-US" smtClean="0"/>
              <a:t>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73038" y="3557588"/>
            <a:ext cx="2841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</a:p>
          <a:p>
            <a:r>
              <a:rPr lang="en-US" sz="1000"/>
              <a:t>O</a:t>
            </a:r>
          </a:p>
          <a:p>
            <a:r>
              <a:rPr lang="en-US" sz="1000"/>
              <a:t>U</a:t>
            </a:r>
          </a:p>
          <a:p>
            <a:r>
              <a:rPr lang="en-US" sz="1000"/>
              <a:t>R</a:t>
            </a:r>
          </a:p>
          <a:p>
            <a:r>
              <a:rPr lang="en-US" sz="1000"/>
              <a:t>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21875" r="46875" b="49219"/>
          <a:stretch>
            <a:fillRect/>
          </a:stretch>
        </p:blipFill>
        <p:spPr bwMode="auto">
          <a:xfrm>
            <a:off x="-8382000" y="304800"/>
            <a:ext cx="7315200" cy="44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304800" y="22098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H="1">
            <a:off x="1524000" y="3886200"/>
            <a:ext cx="6400800" cy="0"/>
          </a:xfrm>
          <a:prstGeom prst="line">
            <a:avLst/>
          </a:prstGeom>
          <a:solidFill>
            <a:schemeClr val="hlink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219200" y="3886200"/>
            <a:ext cx="304800" cy="228600"/>
          </a:xfrm>
          <a:prstGeom prst="line">
            <a:avLst/>
          </a:prstGeom>
          <a:solidFill>
            <a:schemeClr val="hlink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38" name="Rectangle 58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53</a:t>
            </a:r>
            <a:r>
              <a:rPr lang="en-US" baseline="30000" dirty="0" smtClean="0"/>
              <a:t>rd</a:t>
            </a:r>
            <a:r>
              <a:rPr lang="en-US" dirty="0" smtClean="0"/>
              <a:t> Flying Hrs by Month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0" y="1828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Flying Hours</a:t>
            </a:r>
            <a:br>
              <a:rPr lang="en-US" dirty="0" smtClean="0"/>
            </a:br>
            <a:r>
              <a:rPr lang="en-US" dirty="0" smtClean="0"/>
              <a:t> by Storm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-304800" y="18288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 is part of the Game</a:t>
            </a:r>
            <a:endParaRPr lang="en-US" dirty="0"/>
          </a:p>
        </p:txBody>
      </p:sp>
      <p:pic>
        <p:nvPicPr>
          <p:cNvPr id="6" name="Content Placeholder 5" descr="Rafael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185941" cy="4221205"/>
          </a:xfrm>
        </p:spPr>
      </p:pic>
      <p:pic>
        <p:nvPicPr>
          <p:cNvPr id="7" name="Picture 6" descr="Rafael_1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905000"/>
            <a:ext cx="3204971" cy="42124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447800"/>
            <a:ext cx="7669213" cy="502920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7912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Technological Improvements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7"/>
            <a:ext cx="7407275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effectLst/>
              </a:rPr>
              <a:t>Software Upgrade—Spring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2013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      SFMR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     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-operator training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-In-house Calibrations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- Need better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light wind/rain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algorithm</a:t>
            </a:r>
          </a:p>
          <a:p>
            <a:pPr eaLnBrk="1" hangingPunct="1"/>
            <a:r>
              <a:rPr lang="en-US" dirty="0" err="1" smtClean="0">
                <a:solidFill>
                  <a:srgbClr val="FFC000"/>
                </a:solidFill>
                <a:effectLst/>
              </a:rPr>
              <a:t>Dropsondes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-Aspen v3.1—Spring 2012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	-intermittent auto shutdown </a:t>
            </a:r>
            <a:r>
              <a:rPr lang="en-US" dirty="0" err="1" smtClean="0">
                <a:solidFill>
                  <a:srgbClr val="FFC000"/>
                </a:solidFill>
                <a:effectLst/>
              </a:rPr>
              <a:t>prob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	-Windows 7 bios issue; solved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effectLst/>
              </a:rPr>
              <a:t>Sat-phone Upgrade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-Initial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capability—Fall 2013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AXBT’s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Started 3yr  test program 2011 Season</a:t>
            </a:r>
          </a:p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Current launch system marginal but usable at 10Kft or below</a:t>
            </a:r>
          </a:p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Navy provided data operators and portable receivers</a:t>
            </a:r>
          </a:p>
          <a:p>
            <a:endParaRPr lang="en-US" b="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Expect operations to continue </a:t>
            </a:r>
            <a:r>
              <a:rPr lang="en-US" b="0" dirty="0" smtClean="0">
                <a:solidFill>
                  <a:srgbClr val="0070C0"/>
                </a:solidFill>
                <a:latin typeface="+mj-lt"/>
              </a:rPr>
              <a:t>2013</a:t>
            </a:r>
            <a:endParaRPr lang="en-US" b="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b="0" dirty="0" smtClean="0">
                <a:solidFill>
                  <a:srgbClr val="0070C0"/>
                </a:solidFill>
                <a:latin typeface="+mj-lt"/>
              </a:rPr>
              <a:t>Utility for hurricane operational models will be determined after 2013 season</a:t>
            </a:r>
            <a:endParaRPr lang="en-US" b="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AXBT Launcher</a:t>
            </a:r>
            <a:endParaRPr lang="en-US" dirty="0"/>
          </a:p>
        </p:txBody>
      </p:sp>
      <p:pic>
        <p:nvPicPr>
          <p:cNvPr id="4" name="Content Placeholder 3" descr="P1010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373" r="-1137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Combrf">
  <a:themeElements>
    <a:clrScheme name="">
      <a:dk1>
        <a:srgbClr val="000000"/>
      </a:dk1>
      <a:lt1>
        <a:srgbClr val="0000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AFF"/>
      </a:accent3>
      <a:accent4>
        <a:srgbClr val="000000"/>
      </a:accent4>
      <a:accent5>
        <a:srgbClr val="B7C6FE"/>
      </a:accent5>
      <a:accent6>
        <a:srgbClr val="009D00"/>
      </a:accent6>
      <a:hlink>
        <a:srgbClr val="FAFD00"/>
      </a:hlink>
      <a:folHlink>
        <a:srgbClr val="FC0128"/>
      </a:folHlink>
    </a:clrScheme>
    <a:fontScheme name="Combrf">
      <a:majorFont>
        <a:latin typeface="Arial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ombr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br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118709038</TotalTime>
  <Pages>35</Pages>
  <Words>512</Words>
  <Application>Microsoft Office PowerPoint</Application>
  <PresentationFormat>Custom</PresentationFormat>
  <Paragraphs>133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Combrf</vt:lpstr>
      <vt:lpstr>Document</vt:lpstr>
      <vt:lpstr>  53rd Weather Reconnaissance Squadron 2012 Hurricane Season – Ops Review</vt:lpstr>
      <vt:lpstr>  Season Comparison  For Tasking</vt:lpstr>
      <vt:lpstr>NHOP Flight Hours </vt:lpstr>
      <vt:lpstr>53rd Flying Hrs by Month</vt:lpstr>
      <vt:lpstr>Hours of Flying Hours  by Storm</vt:lpstr>
      <vt:lpstr>Luck is part of the Game</vt:lpstr>
      <vt:lpstr>Technological Improvements</vt:lpstr>
      <vt:lpstr>AXBT’s</vt:lpstr>
      <vt:lpstr>AXBT Launcher</vt:lpstr>
      <vt:lpstr>Bouys loaded</vt:lpstr>
      <vt:lpstr>Public Affairs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Briefing &amp; Script</dc:title>
  <dc:creator>jtrotter</dc:creator>
  <cp:lastModifiedBy>Jon Talbot</cp:lastModifiedBy>
  <cp:revision>839</cp:revision>
  <cp:lastPrinted>1997-12-12T19:57:10Z</cp:lastPrinted>
  <dcterms:created xsi:type="dcterms:W3CDTF">2012-03-05T19:16:28Z</dcterms:created>
  <dcterms:modified xsi:type="dcterms:W3CDTF">2013-02-27T21:10:37Z</dcterms:modified>
</cp:coreProperties>
</file>